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0"/>
  </p:notesMasterIdLst>
  <p:sldIdLst>
    <p:sldId id="257" r:id="rId6"/>
    <p:sldId id="258" r:id="rId7"/>
    <p:sldId id="259" r:id="rId8"/>
    <p:sldId id="261" r:id="rId9"/>
    <p:sldId id="262" r:id="rId10"/>
    <p:sldId id="263" r:id="rId11"/>
    <p:sldId id="265" r:id="rId12"/>
    <p:sldId id="266" r:id="rId13"/>
    <p:sldId id="260" r:id="rId14"/>
    <p:sldId id="264" r:id="rId15"/>
    <p:sldId id="267" r:id="rId16"/>
    <p:sldId id="270" r:id="rId17"/>
    <p:sldId id="271" r:id="rId18"/>
    <p:sldId id="268"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6" d="100"/>
          <a:sy n="86" d="100"/>
        </p:scale>
        <p:origin x="30" y="1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25/03/2022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3/25/2022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3/25/2022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3/25/2022 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3/25/2022 2:38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25/03/2022</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25/03/2022</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aka.ms/learnstudents" TargetMode="External"/><Relationship Id="rId13" Type="http://schemas.openxmlformats.org/officeDocument/2006/relationships/hyperlink" Target="https://aka.ms/azurelabservices" TargetMode="External"/><Relationship Id="rId3" Type="http://schemas.openxmlformats.org/officeDocument/2006/relationships/hyperlink" Target="http://aka.ms/azure4students" TargetMode="External"/><Relationship Id="rId7" Type="http://schemas.openxmlformats.org/officeDocument/2006/relationships/hyperlink" Target="https://aka.ms/starttechintern" TargetMode="External"/><Relationship Id="rId12" Type="http://schemas.openxmlformats.org/officeDocument/2006/relationships/hyperlink" Target="https://aka.ms/facult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ka.ms/MSLELearn" TargetMode="External"/><Relationship Id="rId11" Type="http://schemas.openxmlformats.org/officeDocument/2006/relationships/hyperlink" Target="https://aka.ms/azureforeducation" TargetMode="External"/><Relationship Id="rId5" Type="http://schemas.openxmlformats.org/officeDocument/2006/relationships/hyperlink" Target="http://aka.ms/studentsambassadors" TargetMode="External"/><Relationship Id="rId15" Type="http://schemas.openxmlformats.org/officeDocument/2006/relationships/hyperlink" Target="https://aka.ms/GHCodepaces" TargetMode="External"/><Relationship Id="rId10" Type="http://schemas.openxmlformats.org/officeDocument/2006/relationships/hyperlink" Target="https://aka.ms/researchfaculty" TargetMode="External"/><Relationship Id="rId4" Type="http://schemas.openxmlformats.org/officeDocument/2006/relationships/hyperlink" Target="http://aka.ms/azuredevtoolsforteaching" TargetMode="External"/><Relationship Id="rId9" Type="http://schemas.openxmlformats.org/officeDocument/2006/relationships/hyperlink" Target="https://aka.ms/educenter" TargetMode="External"/><Relationship Id="rId14" Type="http://schemas.openxmlformats.org/officeDocument/2006/relationships/hyperlink" Target="https://aka.ms/GHclassro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7544" y="307571"/>
            <a:ext cx="4503760" cy="553998"/>
          </a:xfrm>
        </p:spPr>
        <p:txBody>
          <a:bodyPr/>
          <a:lstStyle/>
          <a:p>
            <a:r>
              <a:rPr lang="en-US" spc="-100" dirty="0">
                <a:solidFill>
                  <a:srgbClr val="0078D4"/>
                </a:solidFill>
                <a:latin typeface="Segoe UI Semibold"/>
              </a:rPr>
              <a:t>Imagine Cup</a:t>
            </a:r>
          </a:p>
        </p:txBody>
      </p:sp>
      <p:pic>
        <p:nvPicPr>
          <p:cNvPr id="9" name="Picture 8" descr="A group of people that are standing in the snow&#10;&#10;Description automatically generated">
            <a:extLst>
              <a:ext uri="{FF2B5EF4-FFF2-40B4-BE49-F238E27FC236}">
                <a16:creationId xmlns:a16="http://schemas.microsoft.com/office/drawing/2014/main" id="{5E4BEA3A-45A2-4E18-B687-25DF69DAFB5E}"/>
              </a:ext>
            </a:extLst>
          </p:cNvPr>
          <p:cNvPicPr>
            <a:picLocks noChangeAspect="1"/>
          </p:cNvPicPr>
          <p:nvPr/>
        </p:nvPicPr>
        <p:blipFill rotWithShape="1">
          <a:blip r:embed="rId3"/>
          <a:srcRect l="23763" t="31333" r="22223" b="4004"/>
          <a:stretch/>
        </p:blipFill>
        <p:spPr>
          <a:xfrm>
            <a:off x="7059396" y="861569"/>
            <a:ext cx="4475281" cy="3570940"/>
          </a:xfrm>
          <a:prstGeom prst="rect">
            <a:avLst/>
          </a:prstGeom>
          <a:effectLst>
            <a:outerShdw blurRad="63500" sx="102000" sy="102000" algn="ctr" rotWithShape="0">
              <a:prstClr val="black">
                <a:alpha val="40000"/>
              </a:prstClr>
            </a:outerShdw>
          </a:effectLst>
        </p:spPr>
      </p:pic>
      <p:pic>
        <p:nvPicPr>
          <p:cNvPr id="3" name="Picture 2" descr="A screenshot of a video game&#10;&#10;Description automatically generated with low confidence">
            <a:extLst>
              <a:ext uri="{FF2B5EF4-FFF2-40B4-BE49-F238E27FC236}">
                <a16:creationId xmlns:a16="http://schemas.microsoft.com/office/drawing/2014/main" id="{3684C259-E743-4850-B026-30A927246985}"/>
              </a:ext>
            </a:extLst>
          </p:cNvPr>
          <p:cNvPicPr>
            <a:picLocks noChangeAspect="1"/>
          </p:cNvPicPr>
          <p:nvPr/>
        </p:nvPicPr>
        <p:blipFill>
          <a:blip r:embed="rId4"/>
          <a:stretch>
            <a:fillRect/>
          </a:stretch>
        </p:blipFill>
        <p:spPr>
          <a:xfrm>
            <a:off x="257544" y="1168401"/>
            <a:ext cx="4503760" cy="25425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758D1C2-A7C5-4098-9214-D5B47FB36ED9}"/>
              </a:ext>
            </a:extLst>
          </p:cNvPr>
          <p:cNvPicPr>
            <a:picLocks noChangeAspect="1"/>
          </p:cNvPicPr>
          <p:nvPr/>
        </p:nvPicPr>
        <p:blipFill>
          <a:blip r:embed="rId5"/>
          <a:stretch>
            <a:fillRect/>
          </a:stretch>
        </p:blipFill>
        <p:spPr>
          <a:xfrm>
            <a:off x="3858359" y="3321276"/>
            <a:ext cx="4475281" cy="3385647"/>
          </a:xfrm>
          <a:prstGeom prst="rect">
            <a:avLst/>
          </a:prstGeom>
        </p:spPr>
      </p:pic>
      <p:pic>
        <p:nvPicPr>
          <p:cNvPr id="5" name="Picture 4">
            <a:extLst>
              <a:ext uri="{FF2B5EF4-FFF2-40B4-BE49-F238E27FC236}">
                <a16:creationId xmlns:a16="http://schemas.microsoft.com/office/drawing/2014/main" id="{B2EAD064-8B76-4327-B341-FE2B3B9E4E3A}"/>
              </a:ext>
            </a:extLst>
          </p:cNvPr>
          <p:cNvPicPr>
            <a:picLocks noChangeAspect="1"/>
          </p:cNvPicPr>
          <p:nvPr/>
        </p:nvPicPr>
        <p:blipFill rotWithShape="1">
          <a:blip r:embed="rId6"/>
          <a:srcRect b="14737"/>
          <a:stretch/>
        </p:blipFill>
        <p:spPr>
          <a:xfrm>
            <a:off x="394268" y="4739341"/>
            <a:ext cx="2792277" cy="686099"/>
          </a:xfrm>
          <a:prstGeom prst="rect">
            <a:avLst/>
          </a:prstGeom>
        </p:spPr>
      </p:pic>
      <p:pic>
        <p:nvPicPr>
          <p:cNvPr id="7" name="Picture 6">
            <a:extLst>
              <a:ext uri="{FF2B5EF4-FFF2-40B4-BE49-F238E27FC236}">
                <a16:creationId xmlns:a16="http://schemas.microsoft.com/office/drawing/2014/main" id="{9AB6EB5A-50C8-4975-A663-19529790AA4F}"/>
              </a:ext>
            </a:extLst>
          </p:cNvPr>
          <p:cNvPicPr>
            <a:picLocks noChangeAspect="1"/>
          </p:cNvPicPr>
          <p:nvPr/>
        </p:nvPicPr>
        <p:blipFill>
          <a:blip r:embed="rId7"/>
          <a:stretch>
            <a:fillRect/>
          </a:stretch>
        </p:blipFill>
        <p:spPr>
          <a:xfrm>
            <a:off x="9508505" y="5153960"/>
            <a:ext cx="1552963" cy="1552963"/>
          </a:xfrm>
          <a:prstGeom prst="rect">
            <a:avLst/>
          </a:prstGeom>
        </p:spPr>
      </p:pic>
      <p:sp>
        <p:nvSpPr>
          <p:cNvPr id="8" name="TextBox 7">
            <a:extLst>
              <a:ext uri="{FF2B5EF4-FFF2-40B4-BE49-F238E27FC236}">
                <a16:creationId xmlns:a16="http://schemas.microsoft.com/office/drawing/2014/main" id="{EB31ED07-B036-4169-878D-BEED44852B74}"/>
              </a:ext>
            </a:extLst>
          </p:cNvPr>
          <p:cNvSpPr txBox="1"/>
          <p:nvPr/>
        </p:nvSpPr>
        <p:spPr>
          <a:xfrm>
            <a:off x="8578106" y="4599962"/>
            <a:ext cx="3413760" cy="553998"/>
          </a:xfrm>
          <a:prstGeom prst="rect">
            <a:avLst/>
          </a:prstGeom>
          <a:noFill/>
        </p:spPr>
        <p:txBody>
          <a:bodyPr wrap="square" lIns="0" tIns="0" rIns="0" bIns="0" rtlCol="0">
            <a:spAutoFit/>
          </a:bodyPr>
          <a:lstStyle/>
          <a:p>
            <a:pPr algn="ctr"/>
            <a:r>
              <a:rPr lang="it-IT" dirty="0">
                <a:gradFill>
                  <a:gsLst>
                    <a:gs pos="2917">
                      <a:schemeClr val="tx1"/>
                    </a:gs>
                    <a:gs pos="30000">
                      <a:schemeClr val="tx1"/>
                    </a:gs>
                  </a:gsLst>
                  <a:lin ang="5400000" scaled="0"/>
                </a:gradFill>
              </a:rPr>
              <a:t>Want to be the protagonist of the next edition?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68" y="251367"/>
            <a:ext cx="11018520" cy="492443"/>
          </a:xfrm>
        </p:spPr>
        <p:txBody>
          <a:bodyPr/>
          <a:lstStyle/>
          <a:p>
            <a:r>
              <a:rPr lang="en-US" sz="3200">
                <a:cs typeface="Segoe UI"/>
              </a:rPr>
              <a:t>Journey to the 2022 World Finals – our 20</a:t>
            </a:r>
            <a:r>
              <a:rPr lang="en-US" sz="3200" baseline="30000">
                <a:cs typeface="Segoe UI"/>
              </a:rPr>
              <a:t>th</a:t>
            </a:r>
            <a:r>
              <a:rPr lang="en-US" sz="3200">
                <a:cs typeface="Segoe UI"/>
              </a:rPr>
              <a:t> Anniversary</a:t>
            </a:r>
            <a:endParaRPr lang="en-US" sz="3200"/>
          </a:p>
        </p:txBody>
      </p:sp>
      <p:pic>
        <p:nvPicPr>
          <p:cNvPr id="2" name="Picture 1">
            <a:extLst>
              <a:ext uri="{FF2B5EF4-FFF2-40B4-BE49-F238E27FC236}">
                <a16:creationId xmlns:a16="http://schemas.microsoft.com/office/drawing/2014/main" id="{C118B211-5851-4E40-AB02-A8B95B97AA68}"/>
              </a:ext>
            </a:extLst>
          </p:cNvPr>
          <p:cNvPicPr>
            <a:picLocks noChangeAspect="1"/>
          </p:cNvPicPr>
          <p:nvPr/>
        </p:nvPicPr>
        <p:blipFill rotWithShape="1">
          <a:blip r:embed="rId3"/>
          <a:srcRect r="42522"/>
          <a:stretch/>
        </p:blipFill>
        <p:spPr>
          <a:xfrm>
            <a:off x="9579932" y="940491"/>
            <a:ext cx="2205319" cy="25459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D1D016-AA6A-43B4-89C1-A3E359E9E225}"/>
              </a:ext>
            </a:extLst>
          </p:cNvPr>
          <p:cNvSpPr txBox="1"/>
          <p:nvPr/>
        </p:nvSpPr>
        <p:spPr>
          <a:xfrm>
            <a:off x="323568" y="1150153"/>
            <a:ext cx="8904653"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Launched in September 2021 – tens of thousands of students registered from over 150 countries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Thousands of competitors submitted projects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 are down to the top 48 top teams across 3 regions – Americas, Asia, and EMEA (Europe, Middle East, and Africa)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Judges in each region will select a 1</a:t>
            </a:r>
            <a:r>
              <a:rPr kumimoji="0" lang="en-US" sz="20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st</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place team in each category, with the top team in the region moving on to the World Championship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3 teams selected to advance to the World Championship will receive $5,000 USD and Microsoft Azure credits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9 other category winning teams will receive $2,500 USD and Microsoft Azure credits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World Champion team wins $100,000 USD and mentoring session with Microsoft CEO, Satya Nadella!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968293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a:t>
            </a:r>
            <a:r>
              <a:rPr lang="en-US" spc="-100" dirty="0" err="1">
                <a:solidFill>
                  <a:srgbClr val="0078D4"/>
                </a:solidFill>
                <a:latin typeface="Segoe UI Semibold"/>
              </a:rPr>
              <a:t>urls</a:t>
            </a:r>
            <a:endParaRPr lang="en-US" spc="-100" dirty="0">
              <a:solidFill>
                <a:srgbClr val="0078D4"/>
              </a:solidFill>
              <a:latin typeface="Segoe UI Semibold"/>
            </a:endParaRPr>
          </a:p>
        </p:txBody>
      </p:sp>
      <p:sp>
        <p:nvSpPr>
          <p:cNvPr id="6" name="Text Placeholder 5"/>
          <p:cNvSpPr>
            <a:spLocks noGrp="1"/>
          </p:cNvSpPr>
          <p:nvPr>
            <p:ph type="body" sz="quarter" idx="10"/>
          </p:nvPr>
        </p:nvSpPr>
        <p:spPr>
          <a:xfrm>
            <a:off x="586740" y="1570440"/>
            <a:ext cx="11018520" cy="4161139"/>
          </a:xfrm>
        </p:spPr>
        <p:txBody>
          <a:bodyPr vert="horz" wrap="square" lIns="0" tIns="0" rIns="0" bIns="0" rtlCol="0" anchor="t">
            <a:spAutoFit/>
          </a:bodyPr>
          <a:lstStyle/>
          <a:p>
            <a:pPr algn="l"/>
            <a:r>
              <a:rPr lang="en-US" sz="1600" b="0" i="0" dirty="0">
                <a:solidFill>
                  <a:srgbClr val="242424"/>
                </a:solidFill>
                <a:effectLst/>
                <a:latin typeface="Segoe UI" panose="020B0502040204020203" pitchFamily="34" charset="0"/>
              </a:rPr>
              <a:t>Azure for Student </a:t>
            </a:r>
            <a:r>
              <a:rPr lang="en-US" sz="1600" b="0" i="0" u="none" strike="noStrike" dirty="0">
                <a:solidFill>
                  <a:srgbClr val="5B5FC7"/>
                </a:solidFill>
                <a:effectLst/>
                <a:latin typeface="Segoe UI" panose="020B0502040204020203" pitchFamily="34" charset="0"/>
                <a:hlinkClick r:id="rId3" tooltip="http://aka.ms/azure4students"/>
              </a:rPr>
              <a:t>http://aka.ms/azure4students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Dev Tool for Teaching </a:t>
            </a:r>
            <a:r>
              <a:rPr lang="en-US" sz="1600" b="0" i="0" u="none" strike="noStrike" dirty="0">
                <a:solidFill>
                  <a:srgbClr val="5B5FC7"/>
                </a:solidFill>
                <a:effectLst/>
                <a:latin typeface="Segoe UI" panose="020B0502040204020203" pitchFamily="34" charset="0"/>
                <a:hlinkClick r:id="rId4" tooltip="http://aka.ms/azuredevtoolsforteaching"/>
              </a:rPr>
              <a:t>http://aka.ms/azuredevtoolsforteaching</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Learn Student Ambassadors </a:t>
            </a:r>
            <a:r>
              <a:rPr lang="en-US" sz="1600" b="0" i="0" u="none" strike="noStrike" dirty="0">
                <a:solidFill>
                  <a:srgbClr val="5B5FC7"/>
                </a:solidFill>
                <a:effectLst/>
                <a:latin typeface="Segoe UI" panose="020B0502040204020203" pitchFamily="34" charset="0"/>
                <a:hlinkClick r:id="rId5" tooltip="http://aka.ms/studentsambassadors"/>
              </a:rPr>
              <a:t>http://aka.ms/studentsambassadors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Learn Educators </a:t>
            </a:r>
            <a:r>
              <a:rPr lang="en-US" sz="1600" b="0" i="0" u="none" strike="noStrike" dirty="0">
                <a:solidFill>
                  <a:srgbClr val="5B5FC7"/>
                </a:solidFill>
                <a:effectLst/>
                <a:latin typeface="Segoe UI" panose="020B0502040204020203" pitchFamily="34" charset="0"/>
                <a:hlinkClick r:id="rId6" tooltip="https://aka.ms/mslelearn"/>
              </a:rPr>
              <a:t>https://aka.ms/MSLELearn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Internship Learning Path on Learn - </a:t>
            </a:r>
            <a:r>
              <a:rPr lang="en-US" sz="1600" b="0" i="0" u="none" strike="noStrike" dirty="0">
                <a:solidFill>
                  <a:srgbClr val="5B5FC7"/>
                </a:solidFill>
                <a:effectLst/>
                <a:latin typeface="Segoe UI" panose="020B0502040204020203" pitchFamily="34" charset="0"/>
                <a:hlinkClick r:id="rId7" tooltip="https://aka.ms/starttechintern"/>
              </a:rPr>
              <a:t>https://aka.ms/starttechintern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Learn for Students </a:t>
            </a:r>
            <a:r>
              <a:rPr lang="en-US" sz="1800" u="sng" dirty="0">
                <a:solidFill>
                  <a:srgbClr val="0000FF"/>
                </a:solidFill>
                <a:effectLst/>
                <a:latin typeface="Calibri" panose="020F0502020204030204" pitchFamily="34" charset="0"/>
                <a:ea typeface="Calibri" panose="020F0502020204030204" pitchFamily="34" charset="0"/>
                <a:hlinkClick r:id="rId8"/>
              </a:rPr>
              <a:t>http://aka.ms/learnstudents</a:t>
            </a:r>
            <a:endParaRPr lang="en-US" sz="1800" u="sng" dirty="0">
              <a:solidFill>
                <a:srgbClr val="0000FF"/>
              </a:solidFill>
              <a:effectLst/>
              <a:latin typeface="Calibri" panose="020F0502020204030204" pitchFamily="34" charset="0"/>
              <a:ea typeface="Calibri" panose="020F0502020204030204" pitchFamily="34" charset="0"/>
            </a:endParaRPr>
          </a:p>
          <a:p>
            <a:pPr algn="l"/>
            <a:r>
              <a:rPr lang="en-US" sz="1600" b="0" i="0" dirty="0">
                <a:solidFill>
                  <a:srgbClr val="242424"/>
                </a:solidFill>
                <a:effectLst/>
                <a:latin typeface="Segoe UI" panose="020B0502040204020203" pitchFamily="34" charset="0"/>
              </a:rPr>
              <a:t>Microsoft Learn Educator Center </a:t>
            </a:r>
            <a:r>
              <a:rPr lang="en-US" sz="1600" b="0" i="0" u="none" strike="noStrike" dirty="0">
                <a:solidFill>
                  <a:srgbClr val="5B5FC7"/>
                </a:solidFill>
                <a:effectLst/>
                <a:latin typeface="Segoe UI" panose="020B0502040204020203" pitchFamily="34" charset="0"/>
                <a:hlinkClick r:id="rId9" tooltip="https://aka.ms/educenter"/>
              </a:rPr>
              <a:t>https://aka.ms/educenter</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Research Academic Programs </a:t>
            </a:r>
            <a:r>
              <a:rPr lang="en-US" sz="1600" b="0" i="0" u="none" strike="noStrike" dirty="0">
                <a:solidFill>
                  <a:srgbClr val="5B5FC7"/>
                </a:solidFill>
                <a:effectLst/>
                <a:latin typeface="Segoe UI" panose="020B0502040204020203" pitchFamily="34" charset="0"/>
                <a:hlinkClick r:id="rId10" tooltip="https://aka.ms/researchfaculty"/>
              </a:rPr>
              <a:t>https://aka.ms/researchfaculty</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for Education </a:t>
            </a:r>
            <a:r>
              <a:rPr lang="en-US" sz="1600" b="0" i="0" u="none" strike="noStrike" dirty="0">
                <a:solidFill>
                  <a:srgbClr val="5B5FC7"/>
                </a:solidFill>
                <a:effectLst/>
                <a:latin typeface="Segoe UI" panose="020B0502040204020203" pitchFamily="34" charset="0"/>
                <a:hlinkClick r:id="rId11" tooltip="https://aka.ms/azureforeducation"/>
              </a:rPr>
              <a:t>https://aka.ms/azureforeducation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Educator Developer Blog </a:t>
            </a:r>
            <a:r>
              <a:rPr lang="en-US" sz="1600" b="0" i="0" u="none" strike="noStrike" dirty="0">
                <a:solidFill>
                  <a:srgbClr val="5B5FC7"/>
                </a:solidFill>
                <a:effectLst/>
                <a:latin typeface="Segoe UI" panose="020B0502040204020203" pitchFamily="34" charset="0"/>
                <a:hlinkClick r:id="rId12" tooltip="https://aka.ms/faculty"/>
              </a:rPr>
              <a:t>https://aka.ms/faculty</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Lab Services </a:t>
            </a:r>
            <a:r>
              <a:rPr lang="en-US" sz="1600" b="0" i="0" u="none" strike="noStrike" dirty="0">
                <a:solidFill>
                  <a:srgbClr val="5B5FC7"/>
                </a:solidFill>
                <a:effectLst/>
                <a:latin typeface="Segoe UI" panose="020B0502040204020203" pitchFamily="34" charset="0"/>
                <a:hlinkClick r:id="rId13" tooltip="https://aka.ms/azurelabservices"/>
              </a:rPr>
              <a:t>https://aka.ms/azurelabservices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GitHub Classroom </a:t>
            </a:r>
            <a:r>
              <a:rPr lang="en-US" sz="1600" b="0" i="0" u="none" strike="noStrike" dirty="0">
                <a:solidFill>
                  <a:srgbClr val="5B5FC7"/>
                </a:solidFill>
                <a:effectLst/>
                <a:latin typeface="Segoe UI" panose="020B0502040204020203" pitchFamily="34" charset="0"/>
                <a:hlinkClick r:id="rId14" tooltip="https://aka.ms/ghclassroom"/>
              </a:rPr>
              <a:t>https://aka.ms/GHclassroom</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GitHub </a:t>
            </a:r>
            <a:r>
              <a:rPr lang="en-US" sz="1600" b="0" i="0" dirty="0" err="1">
                <a:solidFill>
                  <a:srgbClr val="242424"/>
                </a:solidFill>
                <a:effectLst/>
                <a:latin typeface="Segoe UI" panose="020B0502040204020203" pitchFamily="34" charset="0"/>
              </a:rPr>
              <a:t>Codespaces</a:t>
            </a:r>
            <a:r>
              <a:rPr lang="en-US" sz="1600" b="0" i="0" dirty="0">
                <a:solidFill>
                  <a:srgbClr val="242424"/>
                </a:solidFill>
                <a:effectLst/>
                <a:latin typeface="Segoe UI" panose="020B0502040204020203" pitchFamily="34" charset="0"/>
              </a:rPr>
              <a:t> </a:t>
            </a:r>
            <a:r>
              <a:rPr lang="en-US" sz="1600" b="0" i="0" u="none" strike="noStrike" dirty="0">
                <a:solidFill>
                  <a:srgbClr val="5B5FC7"/>
                </a:solidFill>
                <a:effectLst/>
                <a:latin typeface="Segoe UI" panose="020B0502040204020203" pitchFamily="34" charset="0"/>
                <a:hlinkClick r:id="rId15" tooltip="https://aka.ms/ghcodepaces"/>
              </a:rPr>
              <a:t>https://aka.ms/GHCodepaces</a:t>
            </a:r>
            <a:endParaRPr lang="en-US" sz="1600" b="0" i="0" dirty="0">
              <a:solidFill>
                <a:srgbClr val="242424"/>
              </a:solidFill>
              <a:effectLst/>
              <a:latin typeface="Segoe UI" panose="020B0502040204020203" pitchFamily="34" charset="0"/>
            </a:endParaRPr>
          </a:p>
          <a:p>
            <a:pPr lvl="1"/>
            <a:endParaRPr lang="en-US" sz="1800" dirty="0"/>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214</TotalTime>
  <Words>1635</Words>
  <Application>Microsoft Office PowerPoint</Application>
  <PresentationFormat>Widescreen</PresentationFormat>
  <Paragraphs>177</Paragraphs>
  <Slides>14</Slides>
  <Notes>13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14</vt:i4>
      </vt:variant>
    </vt:vector>
  </HeadingPairs>
  <TitlesOfParts>
    <vt:vector size="29"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Imagine Cup</vt:lpstr>
      <vt:lpstr>Journey to the 2022 World Finals – our 20th Anniversary</vt:lpstr>
      <vt:lpstr>Useful 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Carlotta Castelluccio</cp:lastModifiedBy>
  <cp:revision>11</cp:revision>
  <dcterms:created xsi:type="dcterms:W3CDTF">2022-03-21T13:39:47Z</dcterms:created>
  <dcterms:modified xsi:type="dcterms:W3CDTF">2022-03-25T13:47:12Z</dcterms:modified>
</cp:coreProperties>
</file>